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307" r:id="rId2"/>
    <p:sldId id="502" r:id="rId3"/>
    <p:sldId id="503" r:id="rId4"/>
    <p:sldId id="561" r:id="rId5"/>
    <p:sldId id="525" r:id="rId6"/>
    <p:sldId id="560" r:id="rId7"/>
    <p:sldId id="563" r:id="rId8"/>
    <p:sldId id="562" r:id="rId9"/>
    <p:sldId id="564" r:id="rId10"/>
    <p:sldId id="565" r:id="rId11"/>
    <p:sldId id="589" r:id="rId12"/>
    <p:sldId id="590" r:id="rId13"/>
    <p:sldId id="505" r:id="rId14"/>
    <p:sldId id="566" r:id="rId15"/>
    <p:sldId id="591" r:id="rId16"/>
    <p:sldId id="567" r:id="rId17"/>
    <p:sldId id="531" r:id="rId18"/>
    <p:sldId id="568" r:id="rId19"/>
    <p:sldId id="569" r:id="rId20"/>
    <p:sldId id="571" r:id="rId21"/>
    <p:sldId id="572" r:id="rId22"/>
    <p:sldId id="573" r:id="rId23"/>
    <p:sldId id="574" r:id="rId24"/>
    <p:sldId id="576" r:id="rId25"/>
    <p:sldId id="575" r:id="rId26"/>
    <p:sldId id="577" r:id="rId27"/>
    <p:sldId id="578" r:id="rId28"/>
    <p:sldId id="579" r:id="rId29"/>
    <p:sldId id="582" r:id="rId30"/>
    <p:sldId id="581" r:id="rId31"/>
    <p:sldId id="584" r:id="rId32"/>
    <p:sldId id="586" r:id="rId33"/>
    <p:sldId id="585" r:id="rId34"/>
    <p:sldId id="580" r:id="rId35"/>
    <p:sldId id="587" r:id="rId36"/>
    <p:sldId id="588" r:id="rId37"/>
    <p:sldId id="524" r:id="rId38"/>
    <p:sldId id="583" r:id="rId39"/>
    <p:sldId id="306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현우" initials="김" lastIdx="4" clrIdx="0">
    <p:extLst>
      <p:ext uri="{19B8F6BF-5375-455C-9EA6-DF929625EA0E}">
        <p15:presenceInfo xmlns:p15="http://schemas.microsoft.com/office/powerpoint/2012/main" userId="김현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7171"/>
    <a:srgbClr val="0000FF"/>
    <a:srgbClr val="FEFEFE"/>
    <a:srgbClr val="3333FF"/>
    <a:srgbClr val="0F02BE"/>
    <a:srgbClr val="0070C0"/>
    <a:srgbClr val="A9A9A7"/>
    <a:srgbClr val="110058"/>
    <a:srgbClr val="F7F7F7"/>
    <a:srgbClr val="D2D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9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4DF4130-072B-4AF2-8EB5-2578286F28A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B895AA-FD6F-44C6-A76C-1D269B1C87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E5D42-0500-4472-901F-236A00EACE0C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F00EBA-A007-42A6-BEAE-06812DB9E03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7AE90F-9FF0-42A3-996F-74ACC7CD60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B7136-8AB8-46C2-8B7B-9AEEF8621D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22563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B6137-3C75-462B-80F3-814A34616123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50A4F-5942-4F31-BCCA-69E8359A80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77365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63BA9-B996-4868-A219-032ECA6B30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6FD98D-CD3B-44E0-9D66-F796827424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550A5D-CEC3-4A21-8EE5-E970545C3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FEE73-7165-4F46-91BE-835012AA0171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4B91E1-B0B3-4A4A-A160-221AFEA7D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FDC243-04DB-48DF-A6E1-940D9AB7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2969" y="6487013"/>
            <a:ext cx="2743200" cy="365125"/>
          </a:xfrm>
        </p:spPr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023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155861-661E-4870-8902-D71190673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503511-44F5-417C-A375-816D5800A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A491F8-D2CD-47B1-B229-E860EEDB3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9A109-94A5-40A2-8695-9C0837402487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C2CC7-0A0D-4C8A-9E6D-C9AD9A7C6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1778A9-221C-4059-814F-7D5D9E77F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212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BBF682A-B412-4869-BF2F-131129F4E0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6F5F2C-99E7-4E9B-B6D4-E3D1D817B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FFC60C-10EC-4D67-9458-DE54CBDF4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D9278-D355-4A5F-B0C4-D51C979D7F00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B874E1-498A-4D27-9F90-AAE285F2D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B0BC30-9137-47B8-88E6-267EDD0DE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726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0AFCC-8D43-44B0-BF7F-717D42AF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B82795-8792-4D04-AC79-E26EEBCDC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8DFCEF-9940-43F5-AB63-255DEDC1B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69CE9-5FD7-40F4-B9F0-AD4D4AD31E40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FFD698-5EE2-4C2E-B8F3-3F6A8CB79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E888D7-E432-4D83-8CA2-140133A93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681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0FF26D-232E-417C-B6F5-A9E8237DA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DB99FB-25F8-46E9-A6FC-C92467F5A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299F66-1331-4AE4-A00F-042200034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0428F-3EA1-445A-BE9C-D16E0719B5FD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2B83A4-EAB3-40D8-850D-760FEFBCB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C26C76-6992-41A6-BA69-372774565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901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2C746-F874-45D5-83B5-6DCF65A73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9D1C49-3CAF-4F07-91E9-A90EDB5505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853A4E-DB90-48E4-99A5-75D784012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25E961-0FFA-48C0-92F0-4D615A7D7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23162-672F-4071-B524-FFC70DDA7717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BFA51A-C0FF-44B6-895D-44A23890C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EC2337-5FE5-43E9-BEDD-0E825EAB7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131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CC5D3E-539F-4680-862D-8568F4BFB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51B88A-ECEF-4472-BDC2-700D16E21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552A7C-317E-4058-8669-9F92415F58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BDC03E2-8ECD-4E66-90F2-31681DC16B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B8E2E69-1A60-4880-B5E2-C9CB34BB7B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E919E8-7A89-4794-8CBB-7B9C1CE47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EBC6-1903-45B5-8F4E-8973A76DA065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EE90AB6-39C9-4CD6-BC17-BE7848368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BE9478D-9E77-47F6-BF07-DD67F8988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038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B79686-E9D2-4AB4-B324-E609B1509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A9417ED-F1B5-4767-9F01-74C057FA1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9A705-57F0-449D-A35E-8163D5843B4A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5DB7763-E05D-476F-8D63-04618BE78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E47863-89E4-4AD2-8378-DD425D565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662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D18E993-BAB0-4DD4-B6F5-5313B056B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E2529-3F61-4F60-B253-8BBD9A1E1909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B1F302B-EB5D-4545-9ED5-D61B43780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48CFDF-7F4F-498C-995D-9543A1688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774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D3EEED-9534-4452-A58F-E5DF97FB0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A59668-DCF8-4157-81BD-485E488B2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F41661-4730-4EC3-922A-B148692647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D08937-D379-46CC-AF35-2F793F47E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E1E26-BCF9-44C3-AF17-73BB9F8C6A10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D08C37-E1DC-442D-A69E-6E18156D2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F00BD7-37E1-4BBF-9025-F10A916E5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953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AF1D37-3F1E-4B92-AF93-7CDDA6F82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A3F154D-C67A-4C94-BDC9-049F4C3C5C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5AC2B2-8AC7-4936-A65D-3999D5004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6EBD6D-6830-4AB7-A9C8-8B5E224F5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EE14A-8F13-4716-9E78-5A06D8C71284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8964A5-D277-4DF5-8CEC-C1274C662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342813-6432-42E8-9072-F214D73B7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487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32DC63-B318-44BE-8566-472F4FE77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770AAE-523C-486B-8E99-90CE9D3E6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ECE07C-5968-4D5E-B02B-5490E2BE16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F4E3D-AF70-4EE4-99C5-6A97611684C5}" type="datetime1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445C3A-E65E-42B7-AA87-B62FFE60FD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AA7F59-194C-43A9-AB2A-B43D2173CE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2969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9316A-EC68-477D-BAE2-12B390DA19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987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check/1743862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henounproject.com/term/check/17438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2006E1-8CA5-4E6E-A065-63ABF7801F7B}"/>
              </a:ext>
            </a:extLst>
          </p:cNvPr>
          <p:cNvSpPr txBox="1"/>
          <p:nvPr/>
        </p:nvSpPr>
        <p:spPr>
          <a:xfrm>
            <a:off x="566820" y="597083"/>
            <a:ext cx="97455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Deconvolution Network (</a:t>
            </a:r>
            <a:r>
              <a:rPr lang="en-US" altLang="ko-KR" sz="44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DeconvNet</a:t>
            </a:r>
            <a:r>
              <a:rPr lang="en-US" altLang="ko-KR" sz="4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4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0B316F-4172-4FC3-8E2F-442E050EE6C7}"/>
              </a:ext>
            </a:extLst>
          </p:cNvPr>
          <p:cNvSpPr/>
          <p:nvPr/>
        </p:nvSpPr>
        <p:spPr>
          <a:xfrm>
            <a:off x="313509" y="292608"/>
            <a:ext cx="11474413" cy="62597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8B3C425-D9D4-417E-B423-F0B61DB67395}"/>
              </a:ext>
            </a:extLst>
          </p:cNvPr>
          <p:cNvSpPr/>
          <p:nvPr/>
        </p:nvSpPr>
        <p:spPr>
          <a:xfrm>
            <a:off x="566820" y="1320358"/>
            <a:ext cx="44407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Learning Deconvolution Network for Semantic Segmentation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7356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FCN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한계 극복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2399CD-281E-4705-8C02-F21761CFDAA5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BFA0C0-8622-478F-B166-D0A26F4DAF21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914C6B-D1B6-4F9B-8BA6-CFF53748A7AC}"/>
              </a:ext>
            </a:extLst>
          </p:cNvPr>
          <p:cNvSpPr txBox="1"/>
          <p:nvPr/>
        </p:nvSpPr>
        <p:spPr>
          <a:xfrm>
            <a:off x="772719" y="1467584"/>
            <a:ext cx="111412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 typeface="+mj-lt"/>
              <a:buAutoNum type="arabicPeriod" startAt="3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위의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가지 방식을 이용해서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PASCAL VOC 2012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좋은 성능을 달성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Augmented Dataset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Ensemble </a:t>
            </a: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Ensemble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한 결과에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CRF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적용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9D60C2-F241-4659-886E-19007F281798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한계를 극복하는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가지 방식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F00747A6-679D-46BD-B1C9-18093B2E6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D42F325-AE65-4448-B5F3-0BB6A2801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394" y="3008512"/>
            <a:ext cx="9677400" cy="25527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D7A3409-F00C-4CCA-8061-2386FAEE4E01}"/>
              </a:ext>
            </a:extLst>
          </p:cNvPr>
          <p:cNvSpPr/>
          <p:nvPr/>
        </p:nvSpPr>
        <p:spPr>
          <a:xfrm>
            <a:off x="1166070" y="4764948"/>
            <a:ext cx="9487948" cy="3691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81FAF5-D5C6-4483-8046-90046BF14F06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5C8925B-14E7-4236-BBD3-A727527CEB6A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5A0FCEB-D2A3-4FFD-9072-FEADD5E023E6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048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Related Work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Multi-scale superpixels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DD8BE0-74D2-41D9-8BEC-34F373568B03}"/>
              </a:ext>
            </a:extLst>
          </p:cNvPr>
          <p:cNvSpPr txBox="1"/>
          <p:nvPr/>
        </p:nvSpPr>
        <p:spPr>
          <a:xfrm>
            <a:off x="4077050" y="6586292"/>
            <a:ext cx="73866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M. Mostajabi, P. Yadollahpour, and G. Shakhnarovich. Feedforward semantic segmentation with zoom-out features. In CVPR, 2015</a:t>
            </a:r>
            <a:endParaRPr lang="en-US" altLang="ko-KR" sz="9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52A9918-C3CC-464B-9F11-46031D7729A0}"/>
              </a:ext>
            </a:extLst>
          </p:cNvPr>
          <p:cNvCxnSpPr>
            <a:cxnSpLocks/>
          </p:cNvCxnSpPr>
          <p:nvPr/>
        </p:nvCxnSpPr>
        <p:spPr>
          <a:xfrm flipV="1">
            <a:off x="4077050" y="6561125"/>
            <a:ext cx="7769119" cy="25167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22F12D-EC65-4944-87E1-388FBBEAFA8B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A9C936-A7AE-4973-A68F-5F571EB2AD9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837FC9-14EB-4A78-A5F5-E3D60A9BF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01" y="1052981"/>
            <a:ext cx="9153525" cy="357187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A3C3F93-A246-4CDD-A4D7-72D6918DD710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917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Related Work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Multi-scale superpixels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DD8BE0-74D2-41D9-8BEC-34F373568B03}"/>
              </a:ext>
            </a:extLst>
          </p:cNvPr>
          <p:cNvSpPr txBox="1"/>
          <p:nvPr/>
        </p:nvSpPr>
        <p:spPr>
          <a:xfrm>
            <a:off x="4077050" y="6586292"/>
            <a:ext cx="73866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C. Farabet, C. Couprie, L. Najman, and Y. LeCun. Learning hierarchical features for scene labeling. TPAMI, 35(8):1915– 1929, 2013</a:t>
            </a:r>
            <a:endParaRPr lang="en-US" altLang="ko-KR" sz="9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52A9918-C3CC-464B-9F11-46031D7729A0}"/>
              </a:ext>
            </a:extLst>
          </p:cNvPr>
          <p:cNvCxnSpPr>
            <a:cxnSpLocks/>
          </p:cNvCxnSpPr>
          <p:nvPr/>
        </p:nvCxnSpPr>
        <p:spPr>
          <a:xfrm flipV="1">
            <a:off x="4077050" y="6561125"/>
            <a:ext cx="7769119" cy="25167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22F12D-EC65-4944-87E1-388FBBEAFA8B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A9C936-A7AE-4973-A68F-5F571EB2AD9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62BAD4B-BDAF-46DC-BE57-94CC90843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98" y="1252123"/>
            <a:ext cx="9925050" cy="32385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E2A5F8-7BF7-473E-ABD3-69CD738A00EE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637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Related Work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Region proposals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DD8BE0-74D2-41D9-8BEC-34F373568B03}"/>
              </a:ext>
            </a:extLst>
          </p:cNvPr>
          <p:cNvSpPr txBox="1"/>
          <p:nvPr/>
        </p:nvSpPr>
        <p:spPr>
          <a:xfrm>
            <a:off x="3632433" y="6586292"/>
            <a:ext cx="78312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B. Hariharan, P. Arbelaez, R. Girshick, and J. Malik. Hyper-columns for object segmentation and fine-grained localization. In CVPR, 2015</a:t>
            </a:r>
            <a:endParaRPr lang="en-US" altLang="ko-KR" sz="9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52A9918-C3CC-464B-9F11-46031D7729A0}"/>
              </a:ext>
            </a:extLst>
          </p:cNvPr>
          <p:cNvCxnSpPr>
            <a:cxnSpLocks/>
          </p:cNvCxnSpPr>
          <p:nvPr/>
        </p:nvCxnSpPr>
        <p:spPr>
          <a:xfrm>
            <a:off x="3632433" y="6561126"/>
            <a:ext cx="8213736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22F12D-EC65-4944-87E1-388FBBEAFA8B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A9C936-A7AE-4973-A68F-5F571EB2AD9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95023D6-0529-47C2-ADB7-4460B4F21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104" y="1101529"/>
            <a:ext cx="4893183" cy="320411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A57A399-19EC-4DA0-B2E4-51DB4CCC3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6" y="1160536"/>
            <a:ext cx="4724400" cy="30861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9DC05D5-400E-4960-994B-79A6FD85DD20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451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Related Work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Region proposals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98300C-7978-41FF-970D-04F3B853FBA2}"/>
              </a:ext>
            </a:extLst>
          </p:cNvPr>
          <p:cNvSpPr txBox="1"/>
          <p:nvPr/>
        </p:nvSpPr>
        <p:spPr>
          <a:xfrm>
            <a:off x="4790114" y="6586292"/>
            <a:ext cx="66735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J. Dai, K. He, and J. Sun. Convolutional feature masking for joint object and stuff segmentation. In CVPR, 2015</a:t>
            </a:r>
            <a:endParaRPr lang="en-US" altLang="ko-KR" sz="9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624B0C4-4A0F-48E5-BF9F-55B497C0A27E}"/>
              </a:ext>
            </a:extLst>
          </p:cNvPr>
          <p:cNvCxnSpPr>
            <a:cxnSpLocks/>
          </p:cNvCxnSpPr>
          <p:nvPr/>
        </p:nvCxnSpPr>
        <p:spPr>
          <a:xfrm>
            <a:off x="4790114" y="6561125"/>
            <a:ext cx="7056055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AE17B2-15EC-4D26-93F8-947E40F59AED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85385CC-D048-4E84-AFE2-45722D8304EE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3B8E81-DC13-4F53-B8B0-326607962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708" y="1527574"/>
            <a:ext cx="10153650" cy="49244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A8EAC5-EB56-4CA0-869D-8983E2486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659" y="1203886"/>
            <a:ext cx="5467350" cy="45339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90058A1-D7F7-438C-A008-A36AE6DC68EF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686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Related Work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Conditional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Random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Field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(CRF)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D131D0-06E0-45CC-9720-30143E0C5206}"/>
              </a:ext>
            </a:extLst>
          </p:cNvPr>
          <p:cNvSpPr txBox="1"/>
          <p:nvPr/>
        </p:nvSpPr>
        <p:spPr>
          <a:xfrm>
            <a:off x="4588778" y="6594681"/>
            <a:ext cx="68748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P. Krahenbuhl and V. Koltun. Efficient inference in fully ¨ connected crfs with gaussian edge potentials. In NIPS, 2011</a:t>
            </a:r>
            <a:endParaRPr lang="en-US" altLang="ko-KR" sz="9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FF77751-135A-4FD7-BDFF-822EEC3697B7}"/>
              </a:ext>
            </a:extLst>
          </p:cNvPr>
          <p:cNvCxnSpPr>
            <a:cxnSpLocks/>
          </p:cNvCxnSpPr>
          <p:nvPr/>
        </p:nvCxnSpPr>
        <p:spPr>
          <a:xfrm>
            <a:off x="4588778" y="6561125"/>
            <a:ext cx="7257391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97D8CDA-614C-48B1-B134-403AE2C330B8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E7C0D82-F9B0-447D-B708-27A10CEB84F4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C46C7C4-CC5C-46B4-AA0A-B9229BB5BA51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246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Related Work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Conditional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Random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Field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(CRF)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D131D0-06E0-45CC-9720-30143E0C5206}"/>
              </a:ext>
            </a:extLst>
          </p:cNvPr>
          <p:cNvSpPr txBox="1"/>
          <p:nvPr/>
        </p:nvSpPr>
        <p:spPr>
          <a:xfrm>
            <a:off x="2181138" y="6586292"/>
            <a:ext cx="92825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L.-C. Chen, G. Papandreou, I. Kokkinos, K. Murphy, and A. L. Yuille. Semantic image segmentation with deep convolutional nets and fully connected CRFs. In ICLR, 2015</a:t>
            </a:r>
            <a:endParaRPr lang="en-US" altLang="ko-KR" sz="9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FF77751-135A-4FD7-BDFF-822EEC3697B7}"/>
              </a:ext>
            </a:extLst>
          </p:cNvPr>
          <p:cNvCxnSpPr>
            <a:cxnSpLocks/>
          </p:cNvCxnSpPr>
          <p:nvPr/>
        </p:nvCxnSpPr>
        <p:spPr>
          <a:xfrm>
            <a:off x="2181138" y="6561125"/>
            <a:ext cx="9665031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97D8CDA-614C-48B1-B134-403AE2C330B8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E7C0D82-F9B0-447D-B708-27A10CEB84F4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5DE12A-689C-4B76-9A35-AD527EA140A8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764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System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Architecture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DeconvNet Architecture – Convolution + Deconvolution Network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85A73F2-E46E-4F20-AED2-52C402A40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369" y="1581149"/>
            <a:ext cx="11046733" cy="278292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349BBA7-2051-46D9-99DD-AFBE2330F98A}"/>
              </a:ext>
            </a:extLst>
          </p:cNvPr>
          <p:cNvSpPr txBox="1"/>
          <p:nvPr/>
        </p:nvSpPr>
        <p:spPr>
          <a:xfrm>
            <a:off x="772719" y="4504402"/>
            <a:ext cx="1114122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 Network / Deconvolution Network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대칭으로 이루어진 구조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 Network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VGG16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사용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13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층으로 이루어짐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RELU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POOLING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이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사이에서 이루어짐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1 X 1 Convolution 2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개가 클래스의 투영을 진행함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Deconvolution Network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Unpooling, deconvolution, ReLU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이루어짐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7F00C43-6757-4D31-A128-F5F5E875303F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602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System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Deconvolution Network for Segmentation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Deconvolution Network – Unpooling + Transposed Convolution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85A73F2-E46E-4F20-AED2-52C402A405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637"/>
          <a:stretch/>
        </p:blipFill>
        <p:spPr>
          <a:xfrm>
            <a:off x="839831" y="1477222"/>
            <a:ext cx="5121577" cy="278292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349BBA7-2051-46D9-99DD-AFBE2330F98A}"/>
              </a:ext>
            </a:extLst>
          </p:cNvPr>
          <p:cNvSpPr txBox="1"/>
          <p:nvPr/>
        </p:nvSpPr>
        <p:spPr>
          <a:xfrm>
            <a:off x="772719" y="4504402"/>
            <a:ext cx="111412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Unpooling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sz="2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Transposed Convolution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이 반복적으로 이루어진 형태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Unpooling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Detail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한 경계를 포착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Transposed Convolution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은 전반적인 모습을 포착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198B3EA-FC62-4E48-AE23-81C4AAF00052}"/>
              </a:ext>
            </a:extLst>
          </p:cNvPr>
          <p:cNvCxnSpPr>
            <a:cxnSpLocks/>
          </p:cNvCxnSpPr>
          <p:nvPr/>
        </p:nvCxnSpPr>
        <p:spPr>
          <a:xfrm>
            <a:off x="1031846" y="3361888"/>
            <a:ext cx="65434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2E17B26-95F0-40C0-A376-F2A6843E093C}"/>
              </a:ext>
            </a:extLst>
          </p:cNvPr>
          <p:cNvCxnSpPr>
            <a:cxnSpLocks/>
          </p:cNvCxnSpPr>
          <p:nvPr/>
        </p:nvCxnSpPr>
        <p:spPr>
          <a:xfrm>
            <a:off x="1486250" y="3220673"/>
            <a:ext cx="76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20EB5AC-2697-4C3B-BF58-3201C964BC2E}"/>
              </a:ext>
            </a:extLst>
          </p:cNvPr>
          <p:cNvCxnSpPr/>
          <p:nvPr/>
        </p:nvCxnSpPr>
        <p:spPr>
          <a:xfrm>
            <a:off x="1392572" y="3361888"/>
            <a:ext cx="93678" cy="1201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87BD21B-7F87-408F-B02D-1B9497327669}"/>
              </a:ext>
            </a:extLst>
          </p:cNvPr>
          <p:cNvCxnSpPr>
            <a:cxnSpLocks/>
          </p:cNvCxnSpPr>
          <p:nvPr/>
        </p:nvCxnSpPr>
        <p:spPr>
          <a:xfrm>
            <a:off x="1846976" y="3220673"/>
            <a:ext cx="1676400" cy="1357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C41A65-E6A9-4733-8415-86714788899C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204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System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Deconvolution Network for Segmentation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Unpooling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35762D4-CBA0-41D7-A442-82615613C1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1459"/>
          <a:stretch/>
        </p:blipFill>
        <p:spPr>
          <a:xfrm>
            <a:off x="867560" y="1459452"/>
            <a:ext cx="5021512" cy="162954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DBC53A2-9D03-4FAD-AEC9-59B422EB19F8}"/>
              </a:ext>
            </a:extLst>
          </p:cNvPr>
          <p:cNvSpPr txBox="1"/>
          <p:nvPr/>
        </p:nvSpPr>
        <p:spPr>
          <a:xfrm>
            <a:off x="772719" y="3787630"/>
            <a:ext cx="1114122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Pooling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경우 노이즈를 제거하는 장점이 있지만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그 과정에서 정보가 손실되는 문제가 생김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Unpooling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통해서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Pooling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시에 지워진 정보를 기록했다가 복원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학습이 필요 없기에 속도가 빠르고 경계를 잘 기억하는 장점이 있음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하지만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, sparse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activation map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을 가지기에 이를 채워 줄 필요가 있음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채우는 역할을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Transposed Convolution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이 수행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75D8DAB-86E7-4D03-8916-2BABB94456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1251" b="9341"/>
          <a:stretch/>
        </p:blipFill>
        <p:spPr>
          <a:xfrm>
            <a:off x="6406880" y="1486974"/>
            <a:ext cx="2521629" cy="205105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8503768" y="2571255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04B4440-C855-4914-BD0E-DAA13A862657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937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Abstract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Abstract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D84358-6746-4478-8BF0-695B1413FCB7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1E3AD25-E274-4C1F-A6C4-222A1634A4B2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1C1F22-F26E-4E16-8209-6100001481B2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2399CD-281E-4705-8C02-F21761CFDAA5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BFA0C0-8622-478F-B166-D0A26F4DAF21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914C6B-D1B6-4F9B-8BA6-CFF53748A7AC}"/>
              </a:ext>
            </a:extLst>
          </p:cNvPr>
          <p:cNvSpPr txBox="1"/>
          <p:nvPr/>
        </p:nvSpPr>
        <p:spPr>
          <a:xfrm>
            <a:off x="772719" y="1467584"/>
            <a:ext cx="111412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/>
              <a:t>Deconvolution + Unpooling</a:t>
            </a:r>
            <a:r>
              <a:rPr lang="ko-KR" altLang="en-US" sz="2000"/>
              <a:t>을 통해 </a:t>
            </a:r>
            <a:r>
              <a:rPr lang="en-US" altLang="ko-KR" sz="2000"/>
              <a:t>Deconvolution Network</a:t>
            </a:r>
            <a:r>
              <a:rPr lang="ko-KR" altLang="en-US" sz="2000"/>
              <a:t>를 구성 </a:t>
            </a:r>
            <a:endParaRPr lang="en-US" altLang="ko-KR" sz="2000"/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Pretrained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된 네트워크를 이용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(VGG-16)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Proposals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추출해서 예측한 후에 결과들을 결합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한계를 극복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(large, small objec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대한 성능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새로운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Deconvolution Network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제안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Proposal-wise prediction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multi-scale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강한 모습을 보임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PASCAL VOC 2012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72.5%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정확도를 보임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과의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Ensemble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없이도 높은 성능을 보임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9D60C2-F241-4659-886E-19007F281798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Deconvolution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Network[1]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Contribution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F00747A6-679D-46BD-B1C9-18093B2E6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510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System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Deconvolution Network for Segmentation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Deconvolution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(Transposed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Convolution)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35762D4-CBA0-41D7-A442-82615613C1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76"/>
          <a:stretch/>
        </p:blipFill>
        <p:spPr>
          <a:xfrm>
            <a:off x="867560" y="1459452"/>
            <a:ext cx="5021512" cy="330744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75D8DAB-86E7-4D03-8916-2BABB94456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374" t="-1" r="-1553" b="-393"/>
          <a:stretch/>
        </p:blipFill>
        <p:spPr>
          <a:xfrm>
            <a:off x="6683357" y="1467804"/>
            <a:ext cx="3164590" cy="227126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CD267F-0C21-40AD-94BF-07B62D0355C8}"/>
              </a:ext>
            </a:extLst>
          </p:cNvPr>
          <p:cNvSpPr txBox="1"/>
          <p:nvPr/>
        </p:nvSpPr>
        <p:spPr>
          <a:xfrm>
            <a:off x="772719" y="4978868"/>
            <a:ext cx="1114122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Pooling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경우 노이즈를 제거하는 장점이 있지만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그 과정에서 정보가 손실되는 문제가 생김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Deconvolutional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layers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통해서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input object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의 모양을 복원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순차적인 층의 구조가 다양한 수준의 모양을 잡아냄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낮은 층의 경우 전반적인 모습을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깊은 층의 경우 구체적인 모습을 잡아냄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D2A505-E070-4498-8080-9996BA9E2F07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028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System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Deconvolution Network for Segmentation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Analysis of Deconvolution Network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DBAE9A-D10A-4DA6-B7BC-71F9BCEB8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61" y="1561128"/>
            <a:ext cx="7025270" cy="316217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E9F87C-59E5-4947-9577-C55D43B0386B}"/>
              </a:ext>
            </a:extLst>
          </p:cNvPr>
          <p:cNvSpPr txBox="1"/>
          <p:nvPr/>
        </p:nvSpPr>
        <p:spPr>
          <a:xfrm>
            <a:off x="772719" y="4978868"/>
            <a:ext cx="1114122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Deconvolution Network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Activation Map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보면 층과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Pooling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방법에 따라 다른 특징이 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낮은 층의 경우 전반적인 특징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(location, shape and region) /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깊은 층의 경우 복잡한 패턴을 잡아냄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unpooling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경우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“example-specific”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한 구조를 잡아냄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자세한 구조를 잡아냄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Transposed Conv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경우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“class-specific”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한 구조를 잡아냄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위의 구조에 빈 부분을 채워넣음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실제로 둘을 병행시에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FCN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보다 활성화 맵이 디테일해지는 모습을 볼 수 있음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F5B50A-8BC8-40A8-9176-48300568D3C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98"/>
          <a:stretch/>
        </p:blipFill>
        <p:spPr>
          <a:xfrm>
            <a:off x="8163950" y="1561128"/>
            <a:ext cx="3973956" cy="262869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435F33-945B-4E00-A325-BD31655CF2F0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07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System Architecture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System Overview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Semantic segmentation to instance wise segmentation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397428-A3E2-4CED-8FAA-70372ECCB249}"/>
              </a:ext>
            </a:extLst>
          </p:cNvPr>
          <p:cNvSpPr txBox="1"/>
          <p:nvPr/>
        </p:nvSpPr>
        <p:spPr>
          <a:xfrm>
            <a:off x="772719" y="1467584"/>
            <a:ext cx="1114122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/>
              <a:t>image</a:t>
            </a:r>
            <a:r>
              <a:rPr lang="ko-KR" altLang="en-US" sz="2000"/>
              <a:t>로부터 </a:t>
            </a:r>
            <a:r>
              <a:rPr lang="en-US" altLang="ko-KR" sz="2000"/>
              <a:t>object</a:t>
            </a:r>
            <a:r>
              <a:rPr lang="ko-KR" altLang="en-US" sz="2000"/>
              <a:t>가 있을법한 </a:t>
            </a:r>
            <a:r>
              <a:rPr lang="en-US" altLang="ko-KR" sz="2000"/>
              <a:t>candidate</a:t>
            </a:r>
            <a:r>
              <a:rPr lang="ko-KR" altLang="en-US" sz="2000"/>
              <a:t>를 추출해서 </a:t>
            </a:r>
            <a:r>
              <a:rPr lang="en-US" altLang="ko-KR" sz="2000"/>
              <a:t>Segmentation</a:t>
            </a:r>
            <a:r>
              <a:rPr lang="ko-KR" altLang="en-US" sz="2000"/>
              <a:t>을 수행  </a:t>
            </a:r>
            <a:endParaRPr lang="en-US" altLang="ko-KR" sz="2000"/>
          </a:p>
          <a:p>
            <a:pPr marL="457200" indent="-4572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크기의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 효과적으로 다룸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고정된 크기의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Receptive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Field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가 가지는 문제를 해결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(sub-level image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size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가 달라서인듯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457200" indent="-4572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학습에 필요한 메모리와 복잡도를 줄일 수 있음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필요한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대해서만 예측을 수행하면 됨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076C4F3-AD1F-46D3-AC09-CF5F400EF644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316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Training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Batch Normalization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Reduce internal covariate shift problem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5F3CB4-5A99-4B1F-AFAA-6FF0DCF58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328" y="1609137"/>
            <a:ext cx="4852887" cy="343971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0A1BB3-9150-45AA-876E-E4DAF81AB2E9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8553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Training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Two-stage Training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Segmentation 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테스크 대비 적은 데이터의 수를 해결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55D08B-155F-433A-884D-A67DAD34EB73}"/>
              </a:ext>
            </a:extLst>
          </p:cNvPr>
          <p:cNvSpPr txBox="1"/>
          <p:nvPr/>
        </p:nvSpPr>
        <p:spPr>
          <a:xfrm>
            <a:off x="772719" y="1467584"/>
            <a:ext cx="11141221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Batch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Normalization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local optima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빠지는 문제를 어느정도 해결하지만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충분하지 않음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학습수가 적어서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Deconvolution network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의 장점이 감소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Two-stage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학습방법을 도입해서 위의 문제를 해결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1 stage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에서는 쉬운 예제를 학습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371600" lvl="2" indent="-4572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 중심으로 하는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 instance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crop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함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371600" lvl="2" indent="-4572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이렇게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의 위치와 크기의 변동을 줄임으로써 적은 학습 데이터로 효과적인 성능을 낼 수 있ㅇㅁ 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371600" lvl="2" indent="-457200" latinLnBrk="0">
              <a:buFont typeface="Arial" panose="020B0604020202020204" pitchFamily="34" charset="0"/>
              <a:buChar char="•"/>
            </a:pP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371600" lvl="2" indent="-457200" latinLnBrk="0">
              <a:buFont typeface="Arial" panose="020B0604020202020204" pitchFamily="34" charset="0"/>
              <a:buChar char="•"/>
            </a:pP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2 stage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에서는 보다 어려운 예제를 통해서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fine-tuning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의 과정을 거침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371600" lvl="2" indent="-4572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보다 어려운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example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통해서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fine tunin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하는 과정을 거침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371600" lvl="2" indent="-4572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ground-truth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overlapped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이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IoU 0.5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이상인 후보자들만 추출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371600" lvl="2" indent="-4572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2 stage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통해서 네트워크가 보다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robust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해짐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물체의 위치와 크기가 훈련의 예제에 따라 다를 수 있기에 훈련을 더 어렵게 만듬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1371600" lvl="2" indent="-457200" latinLnBrk="0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4263368-243D-49AA-A161-6EDDF6D81E7C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94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Inference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(0) Overview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Inference 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과정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397428-A3E2-4CED-8FAA-70372ECCB249}"/>
              </a:ext>
            </a:extLst>
          </p:cNvPr>
          <p:cNvSpPr txBox="1"/>
          <p:nvPr/>
        </p:nvSpPr>
        <p:spPr>
          <a:xfrm>
            <a:off x="772719" y="1467584"/>
            <a:ext cx="111412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Individual instance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대해서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semantic segmentation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학습을 수행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평가 데이터에 대해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, candidate proposals (individual proposals)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생성하고 학습된 모델을 적용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만들어진 모든 결과를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aggregate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해서 전체 이미지를 만듬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하나의 이미지에서도 여러개의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candidate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가 나올 수 있고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candidat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간에도 겹치는 부분이 있을 수 있음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이러한 부분을 모두 모아서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aggregate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 수행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추가적으로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과 결합시에 성능이 좀 더 좋아짐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CRF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적용시에 성능이 좀 더 좋아짐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244417C-A1A4-43AB-A513-615A1791F72C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96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Inference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Aggregating Instance-wise Segmentation Maps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Inference 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과정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397428-A3E2-4CED-8FAA-70372ECCB249}"/>
              </a:ext>
            </a:extLst>
          </p:cNvPr>
          <p:cNvSpPr txBox="1"/>
          <p:nvPr/>
        </p:nvSpPr>
        <p:spPr>
          <a:xfrm>
            <a:off x="772719" y="1459195"/>
            <a:ext cx="1114122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Proposal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과정에서 배경만 포함되거나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가 잘리는 문제들이 발생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문제는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Proposals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Aggregation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하면서 해결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Pixel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대해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Average or Maximum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값을 취함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i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번째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proposals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대해서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W * H * C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output score maps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생성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W * H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는 너비와 높이를 의미하고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C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는 클래스의 수를 의미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Crop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했기에 이미지의 남은 부분은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Zero-padding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을 적용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이후 하나의 이미지에 대해 발생한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proposals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들의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Max, Mean Aggregation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을 취함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마지막으로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CFR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 적용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4A14A5-E798-4197-89FF-0F1DEEA475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4522" y="3898860"/>
            <a:ext cx="3676650" cy="4953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826C64B-78A7-42FF-8D8B-BF015C7BD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4522" y="4513280"/>
            <a:ext cx="3667125" cy="67627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932911-1BFC-4F46-9BFA-D910DDEA104B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7319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Inference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Ensemble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with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FCN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FCN vs DeconvNet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397428-A3E2-4CED-8FAA-70372ECCB249}"/>
              </a:ext>
            </a:extLst>
          </p:cNvPr>
          <p:cNvSpPr txBox="1"/>
          <p:nvPr/>
        </p:nvSpPr>
        <p:spPr>
          <a:xfrm>
            <a:off x="772719" y="1467584"/>
            <a:ext cx="1114122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DeconvNet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fine-details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잘 잡는 반면에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은 전반적인 모양을 잘 잡음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Instance-wise prediction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은 다양한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scales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모양을 잡는데는 도움을 줌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Semantic Segmentation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context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정보를 같이 잡는다는 장점이 있음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DeconvNet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장점인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장점인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결합시에 성능향상이 큰 폭으로 됨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독립적으로 모델을 시행한 후에 둘의 결과를 평균내고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CRF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 적용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9F9C8C0-2BDF-4C31-9A83-548ED3F16CBD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119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Experiments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Implementation Details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Dataset / Optimization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397428-A3E2-4CED-8FAA-70372ECCB249}"/>
              </a:ext>
            </a:extLst>
          </p:cNvPr>
          <p:cNvSpPr txBox="1"/>
          <p:nvPr/>
        </p:nvSpPr>
        <p:spPr>
          <a:xfrm>
            <a:off x="772719" y="1467584"/>
            <a:ext cx="1114122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[Dataset] 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PASCAL VOC 2012 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Augmented annotation[5]</a:t>
            </a:r>
          </a:p>
          <a:p>
            <a:pPr latinLnBrk="0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[Optimization]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SGD 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lr : 0.01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momentum : 0.9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weight decay : 0.0005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VGG 16-layer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Pretrained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된 모델을 사용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(ILSVRC dataset)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dropou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제거하고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Batch normalization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ReducelronPlateau scheduler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(validation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accuracy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기준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42A094-2C6D-49B9-B8BB-2AB48E05C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4567" y="352571"/>
            <a:ext cx="3437253" cy="269964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DAA9BE-2015-49BE-B2C6-52BB2B9057A1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5397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Experiments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Implementation Details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Training Data Construction / Inference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397428-A3E2-4CED-8FAA-70372ECCB249}"/>
              </a:ext>
            </a:extLst>
          </p:cNvPr>
          <p:cNvSpPr txBox="1"/>
          <p:nvPr/>
        </p:nvSpPr>
        <p:spPr>
          <a:xfrm>
            <a:off x="772719" y="1467584"/>
            <a:ext cx="11290650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[Training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Data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Construction] 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1 stage training 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 데이터에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tight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bounding box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 그린 후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local context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가 추가로 포함되도록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1.2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배 확장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Bounding box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square window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crop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중심에 위치한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class label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을 그렇지 않은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pixel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background label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을 제공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2 stage training</a:t>
            </a: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[6]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제안한 방법으로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 proposal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을 생성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class labels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annotation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된거를 사용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1 stage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사용한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post processing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을 적용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중복되는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proposals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 넣어서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class balancing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을 맞춤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DE11F5-A462-4AA7-8181-251ABD5B0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1851" y="3238113"/>
            <a:ext cx="4852089" cy="306475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F97A92-DC71-4025-A6C8-DA826DD29D29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851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E9E12DDC-50C8-4656-90CB-0DBC8BF8E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75" y="4007246"/>
            <a:ext cx="10430363" cy="233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Convolutional networks 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AE55BA-B669-4EBF-810C-687CA16406C2}"/>
              </a:ext>
            </a:extLst>
          </p:cNvPr>
          <p:cNvSpPr txBox="1"/>
          <p:nvPr/>
        </p:nvSpPr>
        <p:spPr>
          <a:xfrm>
            <a:off x="779678" y="1620891"/>
            <a:ext cx="2313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AlexNet (2012) [2]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34148D-C039-4EAC-ABAB-5E861FF13682}"/>
              </a:ext>
            </a:extLst>
          </p:cNvPr>
          <p:cNvSpPr txBox="1"/>
          <p:nvPr/>
        </p:nvSpPr>
        <p:spPr>
          <a:xfrm>
            <a:off x="779678" y="3778794"/>
            <a:ext cx="3846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VGG[3], GoogleNet[4] (2014)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7F2F65-BEF5-459B-8D32-DAD75B31A96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Recognition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Deep Learning 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네트워크의 개발에 따른 다른 분야로의 확장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BF2F743B-323D-4B10-964A-52F24DF3F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A724852-065A-4312-B3E7-B81AFD80C7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659" y="2021001"/>
            <a:ext cx="5358917" cy="168601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C564592-C346-4B15-8D6F-97F6FF36C4D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1BE304F-B698-4EB0-A1FD-C8A605CC4D7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224B7-07C7-48BF-AD84-AD5C5489A44F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7910044-4469-496B-A8A2-5ED4BD1E2393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14EA0E-10A9-4365-B78D-EE1D7FCB82C9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5866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Experiments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Implementation Details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Inference 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과정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397428-A3E2-4CED-8FAA-70372ECCB249}"/>
              </a:ext>
            </a:extLst>
          </p:cNvPr>
          <p:cNvSpPr txBox="1"/>
          <p:nvPr/>
        </p:nvSpPr>
        <p:spPr>
          <a:xfrm>
            <a:off x="772719" y="1467584"/>
            <a:ext cx="1114122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edge-box [6]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이용해서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test image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각각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2000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 proposals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생성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objectness scores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기반으로 상위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50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proposals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만 추출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inference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진행한 후에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pixel-wise maximum or mean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계산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13D10B6-D643-416F-A904-5D33003CD529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756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Experiments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Evaluation on Pascal VOC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Pascal VOC 2012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3EE689-6393-4014-A919-D977634E81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679" y="1549309"/>
            <a:ext cx="10779853" cy="28628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38FAEA-F7BA-44C5-BC0C-F3B7A441D13D}"/>
              </a:ext>
            </a:extLst>
          </p:cNvPr>
          <p:cNvSpPr txBox="1"/>
          <p:nvPr/>
        </p:nvSpPr>
        <p:spPr>
          <a:xfrm>
            <a:off x="867560" y="4559613"/>
            <a:ext cx="111412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DeconvNet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자체의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IoU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69.6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비해 많은 상승이 있었지만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, DeepLab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비해서는 낮음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CRF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와 결합시에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1%p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상승을 보임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과 결합시에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2%p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상승을 보임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(SOTA)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DECBBEE-DD5F-4AE0-A153-CA8979E2FECF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64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Experiments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Evaluation on Pascal VOC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Pascal VOC 2012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379BB2-90FD-4F94-B0AB-FEF4990F9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659" y="1425201"/>
            <a:ext cx="8681736" cy="511075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DE32A3-840F-4406-BAA7-228C8B72613C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818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Experiments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Evaluation on Pascal VOC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B7D2F-071E-4780-9E79-7067FAF33EE5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Pascal VOC 2012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0372E0E8-2C51-4BB7-B564-F9FD809C9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2E5FB1-E26A-4918-80FE-9CEE3D682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157" y="1549309"/>
            <a:ext cx="10691685" cy="388074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B17A313-5495-4A18-9FA7-8E187C80131C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669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Conclusion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Overview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397428-A3E2-4CED-8FAA-70372ECCB249}"/>
              </a:ext>
            </a:extLst>
          </p:cNvPr>
          <p:cNvSpPr txBox="1"/>
          <p:nvPr/>
        </p:nvSpPr>
        <p:spPr>
          <a:xfrm>
            <a:off x="772719" y="945093"/>
            <a:ext cx="1114122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Deep Deconvolution networ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통해서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novel semantic segmentation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제안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Dense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하고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precise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 segmentation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수행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이 가지는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fixed size receptive field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라는 한계를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instance wise segmentation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통해서 해결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Ensemble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통해서 더 높은 성능을 보였음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DeconvNet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의 성질이 다른 것을 통합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PASCAL VOC 2012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SOTA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달성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37FD55-4EF0-4E97-86A0-FCCD7915CD62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367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Conclusion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Advantages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3EA0AE-6D1F-481E-8570-98F1BA2779C3}"/>
              </a:ext>
            </a:extLst>
          </p:cNvPr>
          <p:cNvSpPr txBox="1"/>
          <p:nvPr/>
        </p:nvSpPr>
        <p:spPr>
          <a:xfrm>
            <a:off x="772719" y="945093"/>
            <a:ext cx="11141221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DeconvNet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기여를 표현하려고 이끌어 가는 과정이 탄탄함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의 단점을 지적하고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DeconvNet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해결하는 과정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DeconvNet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의 해결책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(Unpool, Transposed Conv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등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이 왜 좋은지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257300" lvl="2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Unpool / Transposed Conv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의 장단점을 비교하고 시각화하는 과정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257300" lvl="2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Detail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한 부분이 어떻게 살아나는지 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2" latinLnBrk="0"/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Instance wise segmentation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같이 수행할 수 있는 장점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Multi-scale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이 가지는 문제점을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 proposal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통해서 해결하려고 시도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09C880-85B9-48D6-81DC-53040FBBEB4B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8661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Conclusion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Disadvantages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96CB72-880E-40A4-88E5-C7DC4392DB6B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E639F5-6DFD-4102-8ED7-597B768981E1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679C23-225F-4C20-9B94-2A0E72D901AE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3A2142-0A78-4CA5-97F3-B7A8C189B9C2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1BE8A5-2F71-46E8-B88A-4C2B46388096}"/>
              </a:ext>
            </a:extLst>
          </p:cNvPr>
          <p:cNvSpPr/>
          <p:nvPr/>
        </p:nvSpPr>
        <p:spPr>
          <a:xfrm>
            <a:off x="6619613" y="1549309"/>
            <a:ext cx="516165" cy="334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DE81F4-E248-4A4F-A0DB-9F38AC09573D}"/>
              </a:ext>
            </a:extLst>
          </p:cNvPr>
          <p:cNvSpPr txBox="1"/>
          <p:nvPr/>
        </p:nvSpPr>
        <p:spPr>
          <a:xfrm>
            <a:off x="772719" y="945093"/>
            <a:ext cx="1114122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Receptive Field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문제를 해결하려고 도입한 방식이 너무 비용이 많이 드는 방법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Proposal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통해서 하나의 이미지당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2000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후보군을 추출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추출한 후보군에 대해서 상위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50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개를 선택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50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개에 대해서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Inference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 수행후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Aggregation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을 진행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 속도에 대해서도 언급이 안되어있음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학습과 추론과정이 복잡함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적용하기에 불편한 점이 많음 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경우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End-to-End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방식임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1 stage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+ 2 stage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학습뿐만 아니라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Proposal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추출까지 필요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DeconvNet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단일 성능이 뛰어난 것 같지는 않음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DeepLab + CRF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와 비교시에 오히려 낮음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DeepLab + CRF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결과 이미지도 함께 보여줬으면 더 의미있지 않았을까 생각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실험의 수가 다른 논문에 대비해서 많이 부족함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PASCAL VOC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 보통 많이 벤치마크하기는 하지만 여러 데이터에 대해서 실험을 해서 결과 비교가 필요해 보임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 latinLnBrk="0">
              <a:buFont typeface="Arial" panose="020B0604020202020204" pitchFamily="34" charset="0"/>
              <a:buChar char="•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58F2679-FCAB-4C82-9AC4-77141FE50BEC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4248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참고자료</a:t>
            </a:r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PASCAL VOC 2012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664C0A-3E9B-4FD0-AF7A-0F3927167ABA}"/>
              </a:ext>
            </a:extLst>
          </p:cNvPr>
          <p:cNvSpPr txBox="1"/>
          <p:nvPr/>
        </p:nvSpPr>
        <p:spPr>
          <a:xfrm>
            <a:off x="772720" y="945093"/>
            <a:ext cx="1128480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J. Long, E. Shelhamer, and T. Darrell. Fully convolutional networks for semantic segmentation. In CVPR, 2015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A. Krizhevsky, I. Sutskever, and G. E. Hinton. Imagenet classification with deep convolutional neural networks. In NIPS, 2012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K. Simonyan and A. Zisserman. Very deep convolutional networks for large-scale image recognition. CoRR, abs/1409.1556, 2014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C. Szegedy, W. Liu, Y. Jia, P. Sermanet, S. Reed, D. Anguelov, D. Erhan, V. Vanhoucke, and A. Rabinovich. Going deeper with convolutions. CoRR, abs/1409.4842, 2014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1600"/>
              <a:t>B. Hariharan, P. Arbelaez, L. Bourdev, S. Maji, and J. Malik. ´ Semantic contours from inverse detectors. In ICCV, 2011</a:t>
            </a:r>
          </a:p>
          <a:p>
            <a:pPr marL="457200" indent="-457200" latinLnBrk="0">
              <a:buFontTx/>
              <a:buAutoNum type="arabicPeriod"/>
            </a:pPr>
            <a:r>
              <a:rPr lang="en-US" altLang="ko-KR" sz="1600"/>
              <a:t>C. L. Zitnick and P. Dollar. Edge boxes: Locating object ´ proposals from edges. In ECCV, 2014</a:t>
            </a:r>
            <a:endParaRPr lang="en-US" altLang="ko-KR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047F98-DC49-4D30-87F9-61C7D9C6805D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05D06A-4773-4BF0-A12D-FE193D37E257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D50E26-2F1A-4350-839D-5A34C52D4A08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003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이해안가는 목록 </a:t>
            </a:r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1CD7C2-5C32-4A67-B767-E1B989B7CF0C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664C0A-3E9B-4FD0-AF7A-0F3927167ABA}"/>
              </a:ext>
            </a:extLst>
          </p:cNvPr>
          <p:cNvSpPr txBox="1"/>
          <p:nvPr/>
        </p:nvSpPr>
        <p:spPr>
          <a:xfrm>
            <a:off x="772720" y="945093"/>
            <a:ext cx="112848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Bounding Box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추출을 어떻게 하고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추출한 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Bounding Box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어떻게 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Center 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한 후에 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Crop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해서 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window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한다는게 무슨말인지</a:t>
            </a:r>
            <a:endParaRPr lang="en-US" altLang="ko-KR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endParaRPr lang="en-US" altLang="ko-KR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Crop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후 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Zero-padding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수행한지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pPr marL="457200" indent="-457200" latinLnBrk="0">
              <a:buFontTx/>
              <a:buAutoNum type="arabicPeriod"/>
            </a:pPr>
            <a:endParaRPr lang="en-US" altLang="ko-KR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endParaRPr lang="en-US" altLang="ko-KR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479617-F17A-498F-BC04-08A8C5BD4810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67DB94-3DD1-41D9-83BF-30FB53645863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7625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2006E1-8CA5-4E6E-A065-63ABF7801F7B}"/>
              </a:ext>
            </a:extLst>
          </p:cNvPr>
          <p:cNvSpPr txBox="1"/>
          <p:nvPr/>
        </p:nvSpPr>
        <p:spPr>
          <a:xfrm>
            <a:off x="3679313" y="2521722"/>
            <a:ext cx="48333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9B8D41-3587-49BE-B7D4-EADDA78F2DB9}"/>
              </a:ext>
            </a:extLst>
          </p:cNvPr>
          <p:cNvSpPr/>
          <p:nvPr/>
        </p:nvSpPr>
        <p:spPr>
          <a:xfrm>
            <a:off x="313509" y="292608"/>
            <a:ext cx="11474413" cy="62597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999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Convolutional networks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7F2F65-BEF5-459B-8D32-DAD75B31A96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Recently Approaches convnets for semantic segmentation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BF2F743B-323D-4B10-964A-52F24DF3F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DA53A01-1C06-4693-A10E-3AC16FFC5763}"/>
              </a:ext>
            </a:extLst>
          </p:cNvPr>
          <p:cNvSpPr txBox="1"/>
          <p:nvPr/>
        </p:nvSpPr>
        <p:spPr>
          <a:xfrm>
            <a:off x="779678" y="1620891"/>
            <a:ext cx="6661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Fully convolutional networks for semantic segmentation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0C14670-CAF7-4D0C-8133-201EE1437DB1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D4AD41-6EF5-4D84-B453-BE2F934D152E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EAD48B-FA7F-4271-A61D-8B472D9BE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60" y="2054556"/>
            <a:ext cx="6380520" cy="31183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6F22928-61B9-40B1-ABE3-97D8CDDC5EE3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1A24445-176E-4C05-AECE-F61DD1870632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058E22-4086-44A8-8AD5-0AC4893DFB88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060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66E2FB1-06B4-48A9-8CBE-C6146394C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78" y="2484194"/>
            <a:ext cx="5931515" cy="27919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Convolutional networks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7F2F65-BEF5-459B-8D32-DAD75B31A96A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Recently Approaches convnets for semantic segmentation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Picture 4" descr="https://static.thenounproject.com/png/1743862-200.png">
            <a:hlinkClick r:id="rId3" tooltip="Check"/>
            <a:extLst>
              <a:ext uri="{FF2B5EF4-FFF2-40B4-BE49-F238E27FC236}">
                <a16:creationId xmlns:a16="http://schemas.microsoft.com/office/drawing/2014/main" id="{BF2F743B-323D-4B10-964A-52F24DF3F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50C14670-CAF7-4D0C-8133-201EE1437DB1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D4AD41-6EF5-4D84-B453-BE2F934D152E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73B124-1BF4-4F90-8ADC-D84A6EB3E862}"/>
              </a:ext>
            </a:extLst>
          </p:cNvPr>
          <p:cNvSpPr txBox="1"/>
          <p:nvPr/>
        </p:nvSpPr>
        <p:spPr>
          <a:xfrm>
            <a:off x="779678" y="1620891"/>
            <a:ext cx="11412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SEMANTIC IMAGE SEGMENTATION WITH DEEP CONVOLUTIONAL NETS AND FULLY CONNECTED CRFS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953DC0-9333-4720-95EF-6AC5D808A168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8D5C6C0-C30D-4D25-8F15-19755F266A9C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373EED-66FD-40A3-87FD-127B0CF11838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309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FCN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한계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2399CD-281E-4705-8C02-F21761CFDAA5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BFA0C0-8622-478F-B166-D0A26F4DAF21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914C6B-D1B6-4F9B-8BA6-CFF53748A7AC}"/>
              </a:ext>
            </a:extLst>
          </p:cNvPr>
          <p:cNvSpPr txBox="1"/>
          <p:nvPr/>
        </p:nvSpPr>
        <p:spPr>
          <a:xfrm>
            <a:off x="772719" y="1467584"/>
            <a:ext cx="1114122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Predefined fixed size receptive field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가짐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Receptive field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보다 크거나 작은 경우 성능이 낮음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큰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의 지역적인 정보로만 예측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같은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여도 다르게 라벨링을 함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작은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가 무시되는 문제가 있음  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Skip architecture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이용해도 한계가 있음 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9D60C2-F241-4659-886E-19007F281798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FCN 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기반의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Semantic Segmentation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가지는 한계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F00747A6-679D-46BD-B1C9-18093B2E6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486CF37-CBAA-4B20-B85D-D6B2F405E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0977" y="2122429"/>
            <a:ext cx="4732964" cy="4397144"/>
          </a:xfrm>
          <a:prstGeom prst="rect">
            <a:avLst/>
          </a:prstGeom>
        </p:spPr>
      </p:pic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7B84BF75-F931-424D-9A51-2656609CAEC7}"/>
              </a:ext>
            </a:extLst>
          </p:cNvPr>
          <p:cNvCxnSpPr>
            <a:cxnSpLocks/>
          </p:cNvCxnSpPr>
          <p:nvPr/>
        </p:nvCxnSpPr>
        <p:spPr>
          <a:xfrm>
            <a:off x="6274966" y="1656865"/>
            <a:ext cx="4811543" cy="4655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3AB5D85-9303-4746-8245-7AA7499A8805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A3A9355-65F7-40DB-A144-BE43C04D81F9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1F4902E-C1A0-457C-AB17-C2915072E08B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317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FCN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한계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2399CD-281E-4705-8C02-F21761CFDAA5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BFA0C0-8622-478F-B166-D0A26F4DAF21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914C6B-D1B6-4F9B-8BA6-CFF53748A7AC}"/>
              </a:ext>
            </a:extLst>
          </p:cNvPr>
          <p:cNvSpPr txBox="1"/>
          <p:nvPr/>
        </p:nvSpPr>
        <p:spPr>
          <a:xfrm>
            <a:off x="772719" y="1467584"/>
            <a:ext cx="111412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 typeface="+mj-lt"/>
              <a:buAutoNum type="arabicPeriod" startAt="2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디테일한 모습이 사라지는 문제가 발생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자체의 문제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(coarse)</a:t>
            </a: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Deconvolution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절차가 너무 간단함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(1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layer)</a:t>
            </a: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단순한 절차가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nonlinear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한 경계를 학습하기 어려움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371600" lvl="2" indent="-4572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CRF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이용해서 어느정도 해결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 startAt="2"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9D60C2-F241-4659-886E-19007F281798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FCN 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기반의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Semantic Segmentation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가지는 한계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F00747A6-679D-46BD-B1C9-18093B2E6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s://modulabs-biomedical.github.io/assets/images/posts/2018-01-03-Learning_Deconvolution_Network_for_Semantic_Segmentation/fig5.jpg">
            <a:extLst>
              <a:ext uri="{FF2B5EF4-FFF2-40B4-BE49-F238E27FC236}">
                <a16:creationId xmlns:a16="http://schemas.microsoft.com/office/drawing/2014/main" id="{8A696E70-561E-4E9E-BAAD-21AD657DDD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217"/>
          <a:stretch/>
        </p:blipFill>
        <p:spPr bwMode="auto">
          <a:xfrm>
            <a:off x="1205005" y="3101282"/>
            <a:ext cx="5053181" cy="326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389CFB-1F25-41AB-88B1-37A60090E833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BAB972D-0AA6-4AF7-94EF-B448D40F8958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DC2179-3EB5-4A03-BCE5-7B850AB47910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411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FCN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한계 극복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2399CD-281E-4705-8C02-F21761CFDAA5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BFA0C0-8622-478F-B166-D0A26F4DAF21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914C6B-D1B6-4F9B-8BA6-CFF53748A7AC}"/>
              </a:ext>
            </a:extLst>
          </p:cNvPr>
          <p:cNvSpPr txBox="1"/>
          <p:nvPr/>
        </p:nvSpPr>
        <p:spPr>
          <a:xfrm>
            <a:off x="772719" y="1467584"/>
            <a:ext cx="1114122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Tx/>
              <a:buAutoNum type="arabicPeriod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Deep Deconvolution Network</a:t>
            </a: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Deconvolution + unpooling + ReLU</a:t>
            </a: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9D60C2-F241-4659-886E-19007F281798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한계를 극복하는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가지 방식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F00747A6-679D-46BD-B1C9-18093B2E6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7AF73A4-91FC-4B87-A551-89B4F70B2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369" y="2277436"/>
            <a:ext cx="11046733" cy="278292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C86F33F-F2F6-4A5C-8DA8-5099460ECFC5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B62AA73-8CBF-4CB9-8DCF-948702A2B733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72176E-DCD1-4C70-A3C4-5E19FA2FCBA3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388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74FF39-3B2D-432A-961E-F38F91EC5418}"/>
              </a:ext>
            </a:extLst>
          </p:cNvPr>
          <p:cNvSpPr txBox="1"/>
          <p:nvPr/>
        </p:nvSpPr>
        <p:spPr>
          <a:xfrm>
            <a:off x="633402" y="104751"/>
            <a:ext cx="959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F2209-AF71-4128-9A6B-9B71A5BF0783}"/>
              </a:ext>
            </a:extLst>
          </p:cNvPr>
          <p:cNvSpPr txBox="1"/>
          <p:nvPr/>
        </p:nvSpPr>
        <p:spPr>
          <a:xfrm>
            <a:off x="633401" y="575761"/>
            <a:ext cx="951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FCN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한계 극복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F2686-3CE1-4BE2-9E69-0B540C801E4D}"/>
              </a:ext>
            </a:extLst>
          </p:cNvPr>
          <p:cNvSpPr txBox="1"/>
          <p:nvPr/>
        </p:nvSpPr>
        <p:spPr>
          <a:xfrm>
            <a:off x="50852" y="61401"/>
            <a:ext cx="793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sz="5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2399CD-281E-4705-8C02-F21761CFDAA5}"/>
              </a:ext>
            </a:extLst>
          </p:cNvPr>
          <p:cNvSpPr/>
          <p:nvPr/>
        </p:nvSpPr>
        <p:spPr>
          <a:xfrm>
            <a:off x="11218381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BFA0C0-8622-478F-B166-D0A26F4DAF21}"/>
              </a:ext>
            </a:extLst>
          </p:cNvPr>
          <p:cNvSpPr/>
          <p:nvPr/>
        </p:nvSpPr>
        <p:spPr>
          <a:xfrm>
            <a:off x="11668358" y="271708"/>
            <a:ext cx="245582" cy="245582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7A196-FF4C-4A73-A6F2-2138192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9316A-EC68-477D-BAE2-12B390DA195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914C6B-D1B6-4F9B-8BA6-CFF53748A7AC}"/>
              </a:ext>
            </a:extLst>
          </p:cNvPr>
          <p:cNvSpPr txBox="1"/>
          <p:nvPr/>
        </p:nvSpPr>
        <p:spPr>
          <a:xfrm>
            <a:off x="772719" y="1467584"/>
            <a:ext cx="1114122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buFont typeface="+mj-lt"/>
              <a:buAutoNum type="arabicPeriod" startAt="2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Instance-wise Segmentation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적용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individual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proposals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 후에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segmentation </a:t>
            </a: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Scale 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이슈를 해결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 latinLnBrk="0">
              <a:buFont typeface="Arial" panose="020B0604020202020204" pitchFamily="34" charset="0"/>
              <a:buChar char="•"/>
            </a:pP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Detail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확인 </a:t>
            </a:r>
            <a:endParaRPr lang="en-US" altLang="ko-KR" sz="2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 latinLnBrk="0">
              <a:buFontTx/>
              <a:buAutoNum type="arabicPeriod" startAt="2"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9D60C2-F241-4659-886E-19007F281798}"/>
              </a:ext>
            </a:extLst>
          </p:cNvPr>
          <p:cNvSpPr txBox="1"/>
          <p:nvPr/>
        </p:nvSpPr>
        <p:spPr>
          <a:xfrm>
            <a:off x="867560" y="1000143"/>
            <a:ext cx="1086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FCN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한계를 극복하는 </a:t>
            </a: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가지 방식 </a:t>
            </a:r>
            <a:endParaRPr lang="ko-KR" altLang="en-US" sz="2400" dirty="0">
              <a:solidFill>
                <a:schemeClr val="bg2">
                  <a:lumMod val="1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Picture 4" descr="https://static.thenounproject.com/png/1743862-200.png">
            <a:hlinkClick r:id="rId2" tooltip="Check"/>
            <a:extLst>
              <a:ext uri="{FF2B5EF4-FFF2-40B4-BE49-F238E27FC236}">
                <a16:creationId xmlns:a16="http://schemas.microsoft.com/office/drawing/2014/main" id="{F00747A6-679D-46BD-B1C9-18093B2E6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8" y="1073797"/>
            <a:ext cx="331701" cy="31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modulabs-biomedical.github.io/assets/images/posts/2018-01-03-Learning_Deconvolution_Network_for_Semantic_Segmentation/edge-box.jpg">
            <a:extLst>
              <a:ext uri="{FF2B5EF4-FFF2-40B4-BE49-F238E27FC236}">
                <a16:creationId xmlns:a16="http://schemas.microsoft.com/office/drawing/2014/main" id="{E85288EA-42AA-48E5-BA19-FBE9DE076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297" y="2823363"/>
            <a:ext cx="4658386" cy="366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E7BB848-635E-4398-B5E9-75499A06BCA3}"/>
              </a:ext>
            </a:extLst>
          </p:cNvPr>
          <p:cNvSpPr txBox="1"/>
          <p:nvPr/>
        </p:nvSpPr>
        <p:spPr>
          <a:xfrm>
            <a:off x="5243682" y="6586292"/>
            <a:ext cx="62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출처 </a:t>
            </a:r>
            <a:r>
              <a:rPr lang="en-US" altLang="ko-KR" sz="900"/>
              <a:t>: H. Noh, S. Hong, and B. Han, “Learning deconvolution network for semantic segmentation,” in ICCV 2015</a:t>
            </a:r>
            <a:endParaRPr lang="en-US" altLang="ko-KR" sz="900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D50E2A0-DF66-467E-8BA8-2005226F841C}"/>
              </a:ext>
            </a:extLst>
          </p:cNvPr>
          <p:cNvCxnSpPr>
            <a:cxnSpLocks/>
          </p:cNvCxnSpPr>
          <p:nvPr/>
        </p:nvCxnSpPr>
        <p:spPr>
          <a:xfrm>
            <a:off x="5327440" y="6561125"/>
            <a:ext cx="6518729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C5883C-FB24-4CA5-BAD3-8B92AA6F9C27}"/>
              </a:ext>
            </a:extLst>
          </p:cNvPr>
          <p:cNvSpPr/>
          <p:nvPr/>
        </p:nvSpPr>
        <p:spPr>
          <a:xfrm>
            <a:off x="10763794" y="271708"/>
            <a:ext cx="245582" cy="2455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34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7753</TotalTime>
  <Words>2921</Words>
  <Application>Microsoft Office PowerPoint</Application>
  <PresentationFormat>와이드스크린</PresentationFormat>
  <Paragraphs>394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4" baseType="lpstr">
      <vt:lpstr>나눔바른고딕</vt:lpstr>
      <vt:lpstr>나눔스퀘어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김현우</dc:creator>
  <cp:lastModifiedBy>지뇽쿤</cp:lastModifiedBy>
  <cp:revision>259</cp:revision>
  <dcterms:created xsi:type="dcterms:W3CDTF">2020-12-05T01:59:52Z</dcterms:created>
  <dcterms:modified xsi:type="dcterms:W3CDTF">2021-01-15T12:54:14Z</dcterms:modified>
</cp:coreProperties>
</file>